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23"/>
  </p:notesMasterIdLst>
  <p:sldIdLst>
    <p:sldId id="256" r:id="rId2"/>
    <p:sldId id="257" r:id="rId3"/>
    <p:sldId id="258" r:id="rId4"/>
    <p:sldId id="275" r:id="rId5"/>
    <p:sldId id="276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  <p:sldId id="268" r:id="rId17"/>
    <p:sldId id="270" r:id="rId18"/>
    <p:sldId id="271" r:id="rId19"/>
    <p:sldId id="272" r:id="rId20"/>
    <p:sldId id="273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 Windows" initials="П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90" d="100"/>
          <a:sy n="90" d="100"/>
        </p:scale>
        <p:origin x="-576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B6886-2805-4CFB-9D15-4CA3B470CD00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071148-A718-4018-B110-8A1EC413C9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381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71148-A718-4018-B110-8A1EC413C9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91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863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41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5250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1659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40689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95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77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99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7205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7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0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04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8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10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211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658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AD916-311B-441D-A57A-B5076CE04D0E}" type="datetimeFigureOut">
              <a:rPr lang="ru-RU" smtClean="0"/>
              <a:t>16.11.2022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41CEF97-758B-4A9A-8DF1-4EAB4C4627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35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1311" y="1457131"/>
            <a:ext cx="8736064" cy="3305369"/>
          </a:xfrm>
        </p:spPr>
        <p:txBody>
          <a:bodyPr/>
          <a:lstStyle/>
          <a:p>
            <a:pPr algn="ctr"/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Презентация опыта </a:t>
            </a:r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/>
            </a:r>
            <a:b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</a:br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«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Использование принципа </a:t>
            </a:r>
            <a:r>
              <a:rPr lang="ru-RU" sz="48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полифункциональности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в РППС группы для </a:t>
            </a:r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реализации 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приоритетного </a:t>
            </a:r>
            <a:r>
              <a:rPr lang="ru-RU" sz="48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направления </a:t>
            </a:r>
            <a:r>
              <a:rPr lang="ru-RU" sz="48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деятельности ДОО»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8967" y="4850933"/>
            <a:ext cx="7766936" cy="1096899"/>
          </a:xfrm>
        </p:spPr>
        <p:txBody>
          <a:bodyPr>
            <a:normAutofit fontScale="85000" lnSpcReduction="10000"/>
          </a:bodyPr>
          <a:lstStyle/>
          <a:p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Воспитатель высшей категории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: «МАДОУ 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«ДС №48 </a:t>
            </a:r>
            <a:r>
              <a:rPr lang="ru-RU" sz="32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г.Челябинска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»</a:t>
            </a:r>
          </a:p>
          <a:p>
            <a:r>
              <a:rPr lang="ru-RU" sz="32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Кетлер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</a:t>
            </a:r>
            <a:r>
              <a:rPr lang="ru-RU" sz="32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Люция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</a:t>
            </a:r>
            <a:r>
              <a:rPr lang="ru-RU" sz="32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Наиловна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Gabriola" pitchFamily="82" charset="0"/>
              <a:cs typeface="Microsoft Uighur" pitchFamily="2" charset="-7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26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253" y="322997"/>
            <a:ext cx="8596668" cy="1320800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Волшебное стекло</a:t>
            </a:r>
            <a:endParaRPr lang="ru-RU" sz="44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514" y="1306287"/>
            <a:ext cx="5976100" cy="5449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587" y="0"/>
            <a:ext cx="6295414" cy="67560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93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98" y="3684896"/>
            <a:ext cx="4589638" cy="3173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186" y="125369"/>
            <a:ext cx="4595092" cy="3630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71217" cy="388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28" y="3248167"/>
            <a:ext cx="4440071" cy="3609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9176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1304" cy="37103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208" y="3195279"/>
            <a:ext cx="5219792" cy="3662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93" y="21140"/>
            <a:ext cx="4017527" cy="376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812" y="3062515"/>
            <a:ext cx="4449170" cy="3795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641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29" y="-1"/>
            <a:ext cx="5527344" cy="414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24" y="2073904"/>
            <a:ext cx="6129480" cy="4595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39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82185" cy="467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31" y="2729553"/>
            <a:ext cx="6334570" cy="4128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50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313899"/>
            <a:ext cx="6890905" cy="6205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236" y="1420885"/>
            <a:ext cx="4583338" cy="4178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509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357356"/>
            <a:ext cx="6018663" cy="6071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60" y="1175224"/>
            <a:ext cx="5466522" cy="4204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662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61" y="489973"/>
            <a:ext cx="5404512" cy="6063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63" y="450377"/>
            <a:ext cx="5724473" cy="6076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533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3" y="777922"/>
            <a:ext cx="6490452" cy="5205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689" y="1001852"/>
            <a:ext cx="6385588" cy="4791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112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16" y="2159928"/>
            <a:ext cx="6077780" cy="4166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040" y="234931"/>
            <a:ext cx="6352209" cy="4487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297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6435025" cy="3880773"/>
          </a:xfrm>
        </p:spPr>
        <p:txBody>
          <a:bodyPr>
            <a:normAutofit fontScale="92500" lnSpcReduction="20000"/>
          </a:bodyPr>
          <a:lstStyle/>
          <a:p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Дети охотно всегда чем-нибудь занимаются. Это весьма полезно, а потому не только не следует этому мешать, но нужно принимать меры к тому, чтобы всегда у них было что делать</a:t>
            </a:r>
            <a:r>
              <a:rPr lang="ru-RU" sz="3200" dirty="0"/>
              <a:t>.</a:t>
            </a:r>
          </a:p>
          <a:p>
            <a:endParaRPr lang="ru-RU" sz="3200" dirty="0"/>
          </a:p>
          <a:p>
            <a:endParaRPr lang="ru-RU" sz="3200" dirty="0"/>
          </a:p>
          <a:p>
            <a:pPr marL="0" indent="0" algn="r">
              <a:buNone/>
            </a:pPr>
            <a:r>
              <a:rPr lang="ru-RU" sz="3200" dirty="0"/>
              <a:t>                                                                                             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32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Я.А</a:t>
            </a:r>
            <a:r>
              <a:rPr lang="ru-RU" sz="32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. Коменский</a:t>
            </a:r>
            <a:endParaRPr lang="ru-RU" sz="3200" b="1" i="1" dirty="0">
              <a:solidFill>
                <a:schemeClr val="accent4">
                  <a:lumMod val="50000"/>
                </a:schemeClr>
              </a:solidFill>
              <a:latin typeface="Gabriola" pitchFamily="82" charset="0"/>
              <a:cs typeface="Microsoft Uighur" pitchFamily="2" charset="-78"/>
            </a:endParaRPr>
          </a:p>
          <a:p>
            <a:endParaRPr lang="ru-RU" dirty="0"/>
          </a:p>
        </p:txBody>
      </p:sp>
      <p:pic>
        <p:nvPicPr>
          <p:cNvPr id="1026" name="Picture 2" descr="http://artofwar.ru/img/k/kamenew_anatolij_iwanowich/knigaodarennyjumomljubopytnym/knigaodarennyjumomljubopytnym-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36" y="1009650"/>
            <a:ext cx="2645593" cy="301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99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Горизонтальный свиток 4"/>
          <p:cNvSpPr/>
          <p:nvPr/>
        </p:nvSpPr>
        <p:spPr>
          <a:xfrm>
            <a:off x="614148" y="477672"/>
            <a:ext cx="8707274" cy="57184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664" y="2251880"/>
            <a:ext cx="7874758" cy="638032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Китайская пословица гласит: «Расскажи - и я забуду, 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покажи 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 я запомню,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 попробовать - и я пойму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618" y="2561229"/>
            <a:ext cx="9476600" cy="1320800"/>
          </a:xfrm>
        </p:spPr>
        <p:txBody>
          <a:bodyPr>
            <a:noAutofit/>
          </a:bodyPr>
          <a:lstStyle/>
          <a:p>
            <a:pPr algn="ctr"/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Коллеги, спасибо за внимание!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08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akvatoria.ru/upload/iblock/dd1/dd17f16a502a29fe560c139a16694c5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400" y="1460500"/>
            <a:ext cx="18065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cdn3.static1-sima-land.com/items/1501557/0/7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52" y="4738691"/>
            <a:ext cx="2270123" cy="227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m-rebenok.ru/images/cms/data/import_files/00/00000001036_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921697"/>
            <a:ext cx="4625975" cy="186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7809" y="370036"/>
            <a:ext cx="8596668" cy="589741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Microsoft Uighur" pitchFamily="2" charset="-78"/>
              </a:rPr>
              <a:t>Полифункциональность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Microsoft Uighur" pitchFamily="2" charset="-78"/>
              </a:rPr>
              <a:t>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- от греч.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polu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- много и лат.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funсtio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- исполнение, осуществление, </a:t>
            </a:r>
            <a:r>
              <a:rPr lang="ru-RU" sz="2400" b="1" i="1" dirty="0" err="1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деятельность.сtio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- исполнение, осуществление, деятельность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.</a:t>
            </a:r>
          </a:p>
          <a:p>
            <a:pPr>
              <a:buNone/>
            </a:pPr>
            <a:endParaRPr lang="ru-RU" sz="2400" b="1" i="1" dirty="0">
              <a:solidFill>
                <a:schemeClr val="accent4">
                  <a:lumMod val="50000"/>
                </a:schemeClr>
              </a:solidFill>
              <a:latin typeface="Gabriola" pitchFamily="82" charset="0"/>
              <a:cs typeface="Microsoft Uighur" pitchFamily="2" charset="-78"/>
            </a:endParaRPr>
          </a:p>
          <a:p>
            <a:pPr>
              <a:spcBef>
                <a:spcPts val="600"/>
              </a:spcBef>
              <a:buNone/>
            </a:pP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Microsoft Uighur" pitchFamily="2" charset="-78"/>
              </a:rPr>
              <a:t>По ФГОС ДО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  <a:latin typeface="Gabriola" pitchFamily="82" charset="0"/>
                <a:cs typeface="Microsoft Uighur" pitchFamily="2" charset="-78"/>
              </a:rPr>
              <a:t>полифункциональность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материалов предполагает:</a:t>
            </a:r>
          </a:p>
          <a:p>
            <a:pPr>
              <a:spcBef>
                <a:spcPts val="600"/>
              </a:spcBef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• возможность разнообразного использования различных составляющих предметной среды, например, детской мебели,</a:t>
            </a:r>
          </a:p>
          <a:p>
            <a:pPr>
              <a:spcBef>
                <a:spcPts val="600"/>
              </a:spcBef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матов, мягких модулей, ширм и т. д.;</a:t>
            </a:r>
          </a:p>
          <a:p>
            <a:pPr>
              <a:spcBef>
                <a:spcPts val="600"/>
              </a:spcBef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• наличие в группе полифункциональных (не обладающих жестко закрепленным способом употребления)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предметов:</a:t>
            </a:r>
          </a:p>
          <a:p>
            <a:pPr marL="0" indent="0" algn="just">
              <a:spcBef>
                <a:spcPts val="600"/>
              </a:spcBef>
              <a:buNone/>
            </a:pP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	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	-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природных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материалов, пригодных для использования в разных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видах    			детской активности, в качестве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предметов-заместителей в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 </a:t>
            </a:r>
            <a:r>
              <a:rPr lang="ru-RU" sz="2400" b="1" i="1" dirty="0" smtClean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детской </a:t>
            </a:r>
            <a:r>
              <a:rPr lang="ru-RU" sz="2400" b="1" i="1" dirty="0">
                <a:solidFill>
                  <a:schemeClr val="accent4">
                    <a:lumMod val="50000"/>
                  </a:schemeClr>
                </a:solidFill>
                <a:latin typeface="Gabriola" pitchFamily="82" charset="0"/>
                <a:cs typeface="Microsoft Uighur" pitchFamily="2" charset="-78"/>
              </a:rPr>
              <a:t>игре.</a:t>
            </a:r>
          </a:p>
          <a:p>
            <a:endParaRPr lang="ru-RU" dirty="0"/>
          </a:p>
        </p:txBody>
      </p:sp>
      <p:pic>
        <p:nvPicPr>
          <p:cNvPr id="2054" name="Picture 6" descr="https://www.pngall.com/wp-content/uploads/12/Conifer-Cone-Vector-PNG-Pi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77" y="5207003"/>
            <a:ext cx="1765298" cy="1765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28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Принципы построения РППС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7966" y="2128691"/>
            <a:ext cx="8596668" cy="4335904"/>
          </a:xfrm>
        </p:spPr>
        <p:txBody>
          <a:bodyPr numCol="2">
            <a:normAutofit/>
          </a:bodyPr>
          <a:lstStyle/>
          <a:p>
            <a:r>
              <a:rPr lang="ru-RU" sz="2400" b="1" dirty="0">
                <a:latin typeface="Gabriola" panose="04040605051002020D02" pitchFamily="82" charset="0"/>
              </a:rPr>
              <a:t>Принцип дистанции, позиции при взаимодействии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активности, самостоятельности, творчество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стабильности-динамичности</a:t>
            </a: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комплексирования и гибкого зонирования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учета половых и возрастных различий детей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эстетической организации среды, сочетания привычных и неординарных элементов </a:t>
            </a:r>
            <a:endParaRPr lang="ru-RU" sz="2400" b="1" dirty="0" smtClean="0">
              <a:latin typeface="Gabriola" panose="04040605051002020D02" pitchFamily="82" charset="0"/>
            </a:endParaRPr>
          </a:p>
          <a:p>
            <a:r>
              <a:rPr lang="ru-RU" sz="2400" b="1" dirty="0" smtClean="0">
                <a:latin typeface="Gabriola" panose="04040605051002020D02" pitchFamily="82" charset="0"/>
              </a:rPr>
              <a:t>Принцип </a:t>
            </a:r>
            <a:r>
              <a:rPr lang="ru-RU" sz="2400" b="1" dirty="0">
                <a:latin typeface="Gabriola" panose="04040605051002020D02" pitchFamily="82" charset="0"/>
              </a:rPr>
              <a:t>индивидуальной комфортности и эмоционального благополучия каждого ребенка и </a:t>
            </a:r>
            <a:r>
              <a:rPr lang="ru-RU" sz="2400" b="1" dirty="0" smtClean="0">
                <a:latin typeface="Gabriola" panose="04040605051002020D02" pitchFamily="82" charset="0"/>
              </a:rPr>
              <a:t>взрослого</a:t>
            </a:r>
            <a:endParaRPr lang="ru-RU" sz="2400" b="1" dirty="0">
              <a:latin typeface="Gabriola" panose="04040605051002020D02" pitchFamily="82" charset="0"/>
            </a:endParaRPr>
          </a:p>
          <a:p>
            <a:r>
              <a:rPr lang="ru-RU" sz="2400" b="1" dirty="0">
                <a:latin typeface="Gabriola" panose="04040605051002020D02" pitchFamily="82" charset="0"/>
              </a:rPr>
              <a:t> Принцип безопасности и гигиеничности </a:t>
            </a:r>
            <a:r>
              <a:rPr lang="ru-RU" sz="2400" b="1" dirty="0" smtClean="0">
                <a:latin typeface="Gabriola" panose="04040605051002020D02" pitchFamily="82" charset="0"/>
              </a:rPr>
              <a:t>среды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6573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Принципы оценки безопасности игровой </a:t>
            </a:r>
            <a:r>
              <a:rPr lang="ru-RU" dirty="0" smtClean="0"/>
              <a:t>продукции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4128613"/>
              </p:ext>
            </p:extLst>
          </p:nvPr>
        </p:nvGraphicFramePr>
        <p:xfrm>
          <a:off x="1021908" y="1924491"/>
          <a:ext cx="8128000" cy="4470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3887"/>
                <a:gridCol w="4514113"/>
              </a:tblGrid>
              <a:tr h="132313"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00" dirty="0"/>
                    </a:p>
                  </a:txBody>
                  <a:tcPr/>
                </a:tc>
              </a:tr>
              <a:tr h="7248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abriola" panose="04040605051002020D02" pitchFamily="82" charset="0"/>
                        </a:rPr>
                        <a:t>Физическая и экологическая безопасность 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abriola" panose="04040605051002020D02" pitchFamily="82" charset="0"/>
                        </a:rPr>
                        <a:t>отсутствие запаха, острых краев; прочности деталей и окраски, наличие сертификата качества</a:t>
                      </a:r>
                      <a:endParaRPr lang="ru-RU" dirty="0"/>
                    </a:p>
                  </a:txBody>
                  <a:tcPr/>
                </a:tc>
              </a:tr>
              <a:tr h="134614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abriola" panose="04040605051002020D02" pitchFamily="82" charset="0"/>
                        </a:rPr>
                        <a:t>Психофизиологическая безопасность 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abriola" panose="04040605051002020D02" pitchFamily="82" charset="0"/>
                        </a:rPr>
                        <a:t>соответствие возрасту: соразмерность игрушки параметрам ребенка (руки, росту и пр.), возможность манипуляции, парной работы рук, координации движений.</a:t>
                      </a:r>
                      <a:endParaRPr lang="ru-RU" dirty="0"/>
                    </a:p>
                  </a:txBody>
                  <a:tcPr/>
                </a:tc>
              </a:tr>
              <a:tr h="1346142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abriola" panose="04040605051002020D02" pitchFamily="82" charset="0"/>
                        </a:rPr>
                        <a:t>Психологическая безопасность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abriola" panose="04040605051002020D02" pitchFamily="82" charset="0"/>
                        </a:rPr>
                        <a:t>отсутствие негативных воздействий на психическое развитие ребенка, его интеллектуальное, психоэмоциональное, социальное и эстетическое развитие</a:t>
                      </a:r>
                      <a:endParaRPr lang="ru-RU" dirty="0"/>
                    </a:p>
                  </a:txBody>
                  <a:tcPr/>
                </a:tc>
              </a:tr>
              <a:tr h="724846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Gabriola" panose="04040605051002020D02" pitchFamily="82" charset="0"/>
                        </a:rPr>
                        <a:t>Нравственно-духовная безопасность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latin typeface="Gabriola" panose="04040605051002020D02" pitchFamily="82" charset="0"/>
                        </a:rPr>
                        <a:t>отсутствие провоцирующих факторов для формирования негативных установок детского поведения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7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4251" y="138223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Модули РППС</a:t>
            </a:r>
            <a:endParaRPr lang="ru-RU" sz="4000" b="1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5646">
            <a:off x="7995556" y="1024377"/>
            <a:ext cx="3614863" cy="5274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441">
            <a:off x="152697" y="850586"/>
            <a:ext cx="4184650" cy="5341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514" y="1648045"/>
            <a:ext cx="4789714" cy="5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166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0" y="96666"/>
            <a:ext cx="4281624" cy="5442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056" y="1"/>
            <a:ext cx="4727944" cy="5709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0" y="1169580"/>
            <a:ext cx="4486939" cy="5688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472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5771"/>
            <a:ext cx="9274002" cy="165462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223"/>
            <a:ext cx="4183062" cy="41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291" y="3246313"/>
            <a:ext cx="4260492" cy="3812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218" y="0"/>
            <a:ext cx="4107218" cy="3861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071" y="3006875"/>
            <a:ext cx="4107220" cy="4051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7218" cy="3803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14" y="0"/>
            <a:ext cx="4466502" cy="4151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348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71" y="3719513"/>
            <a:ext cx="4184650" cy="3138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1" y="596"/>
            <a:ext cx="5701732" cy="41037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2" y="0"/>
            <a:ext cx="6896668" cy="4230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5" descr="96fQ-ELyEu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3392" y="3500414"/>
            <a:ext cx="4954722" cy="3357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3720704"/>
            <a:ext cx="4589462" cy="3137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2838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261</TotalTime>
  <Words>289</Words>
  <Application>Microsoft Office PowerPoint</Application>
  <PresentationFormat>Произвольный</PresentationFormat>
  <Paragraphs>37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Грань</vt:lpstr>
      <vt:lpstr>Презентация опыта  «Использование принципа полифункциональности в РППС группы для реализации приоритетного направления деятельности ДОО»</vt:lpstr>
      <vt:lpstr>Презентация PowerPoint</vt:lpstr>
      <vt:lpstr>Презентация PowerPoint</vt:lpstr>
      <vt:lpstr>Принципы построения РППС</vt:lpstr>
      <vt:lpstr>Принципы оценки безопасности игровой продукции </vt:lpstr>
      <vt:lpstr>Модули РППС</vt:lpstr>
      <vt:lpstr>Презентация PowerPoint</vt:lpstr>
      <vt:lpstr>Презентация PowerPoint</vt:lpstr>
      <vt:lpstr>Презентация PowerPoint</vt:lpstr>
      <vt:lpstr>Волшебное стекло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Китайская пословица гласит: «Расскажи - и я забуду, покажи - и я запомню,  дай попробовать - и я пойму».</vt:lpstr>
      <vt:lpstr>Коллеги,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опыта «Реализация принципа полифункциональости в средней группе ДОУ»</dc:title>
  <dc:creator>Пользователь Windows</dc:creator>
  <cp:lastModifiedBy>Пользователь</cp:lastModifiedBy>
  <cp:revision>31</cp:revision>
  <dcterms:created xsi:type="dcterms:W3CDTF">2022-11-13T11:21:08Z</dcterms:created>
  <dcterms:modified xsi:type="dcterms:W3CDTF">2022-11-16T05:00:16Z</dcterms:modified>
</cp:coreProperties>
</file>