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840" r:id="rId2"/>
    <p:sldId id="841" r:id="rId3"/>
    <p:sldId id="842" r:id="rId4"/>
    <p:sldId id="844" r:id="rId5"/>
    <p:sldId id="843" r:id="rId6"/>
    <p:sldId id="845" r:id="rId7"/>
    <p:sldId id="846" r:id="rId8"/>
    <p:sldId id="847" r:id="rId9"/>
    <p:sldId id="815" r:id="rId10"/>
    <p:sldId id="309" r:id="rId11"/>
    <p:sldId id="816" r:id="rId12"/>
    <p:sldId id="848" r:id="rId13"/>
    <p:sldId id="829" r:id="rId14"/>
    <p:sldId id="31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Уровень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«ДС №48 г. Челябинска»</a:t>
          </a:r>
          <a:endParaRPr lang="ru-RU" sz="1200" b="1" dirty="0">
            <a:solidFill>
              <a:schemeClr val="tx1"/>
            </a:solidFill>
          </a:endParaRP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E670F-2236-4284-AAA7-CB8E35AA91C9}" type="presOf" srcId="{C055D918-0D48-44D3-9287-CAE1B93EB64A}" destId="{8C222443-D6D5-437E-8A06-7845FF64044F}" srcOrd="0" destOrd="0" presId="urn:microsoft.com/office/officeart/2005/8/layout/pyramid1"/>
    <dgm:cxn modelId="{012DE854-2496-4B5B-8A46-73138828DE4D}" type="presOf" srcId="{F014B99B-BC0F-4D51-AA35-03139CBC5BDF}" destId="{47753778-DDCD-4F66-8671-0963E55AC1AB}" srcOrd="0" destOrd="0" presId="urn:microsoft.com/office/officeart/2005/8/layout/pyramid1"/>
    <dgm:cxn modelId="{BDE106FA-02AC-4A07-A669-F4EAF32222C3}" type="presOf" srcId="{CBB2EDB4-08BF-49DB-9282-C363CE23E3D0}" destId="{8064A9E2-4365-4891-A563-4210D9FE6047}" srcOrd="1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1BC21D79-B342-4295-8B3C-1A8BF579E2BA}" type="presOf" srcId="{CBB2EDB4-08BF-49DB-9282-C363CE23E3D0}" destId="{7099C5AD-A666-455F-9144-31509FAE35FB}" srcOrd="0" destOrd="0" presId="urn:microsoft.com/office/officeart/2005/8/layout/pyramid1"/>
    <dgm:cxn modelId="{2D6C1374-5551-4347-AA82-8A8760F80CBC}" type="presOf" srcId="{8380A261-4409-4C6B-8A07-0D64C5422F6D}" destId="{EB789FCB-B92C-4A52-BB06-4A95FA62001B}" srcOrd="1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B1DA219-8BC6-4E89-8C6F-64725A647812}" type="presOf" srcId="{8380A261-4409-4C6B-8A07-0D64C5422F6D}" destId="{3405B94A-B110-4EB0-B99D-680A85764021}" srcOrd="0" destOrd="0" presId="urn:microsoft.com/office/officeart/2005/8/layout/pyramid1"/>
    <dgm:cxn modelId="{99234A18-F6AA-49F2-875A-B9C3145817C6}" type="presOf" srcId="{F014B99B-BC0F-4D51-AA35-03139CBC5BDF}" destId="{158BBE6D-1C8E-4142-827F-B1B32D20364B}" srcOrd="1" destOrd="0" presId="urn:microsoft.com/office/officeart/2005/8/layout/pyramid1"/>
    <dgm:cxn modelId="{9D01CD70-F623-444D-BC1A-1B1D883F589C}" type="presParOf" srcId="{8C222443-D6D5-437E-8A06-7845FF64044F}" destId="{8E592AC7-B094-488F-86DE-8B46AA43A5F7}" srcOrd="0" destOrd="0" presId="urn:microsoft.com/office/officeart/2005/8/layout/pyramid1"/>
    <dgm:cxn modelId="{6E3CF55E-F25D-4FF0-B98D-ADF239023E38}" type="presParOf" srcId="{8E592AC7-B094-488F-86DE-8B46AA43A5F7}" destId="{47753778-DDCD-4F66-8671-0963E55AC1AB}" srcOrd="0" destOrd="0" presId="urn:microsoft.com/office/officeart/2005/8/layout/pyramid1"/>
    <dgm:cxn modelId="{39A97A23-B282-485D-9E47-93BBFFC37FE5}" type="presParOf" srcId="{8E592AC7-B094-488F-86DE-8B46AA43A5F7}" destId="{158BBE6D-1C8E-4142-827F-B1B32D20364B}" srcOrd="1" destOrd="0" presId="urn:microsoft.com/office/officeart/2005/8/layout/pyramid1"/>
    <dgm:cxn modelId="{0E72F154-BD05-41E3-8A74-91454F8BD568}" type="presParOf" srcId="{8C222443-D6D5-437E-8A06-7845FF64044F}" destId="{08609C55-E487-4600-AFD0-8994D3888F22}" srcOrd="1" destOrd="0" presId="urn:microsoft.com/office/officeart/2005/8/layout/pyramid1"/>
    <dgm:cxn modelId="{44769FBB-64DF-4DA2-B446-DC8AFB43C3BD}" type="presParOf" srcId="{08609C55-E487-4600-AFD0-8994D3888F22}" destId="{7099C5AD-A666-455F-9144-31509FAE35FB}" srcOrd="0" destOrd="0" presId="urn:microsoft.com/office/officeart/2005/8/layout/pyramid1"/>
    <dgm:cxn modelId="{CEB22B8B-49BE-4ABD-AFAC-FD9583FB39C4}" type="presParOf" srcId="{08609C55-E487-4600-AFD0-8994D3888F22}" destId="{8064A9E2-4365-4891-A563-4210D9FE6047}" srcOrd="1" destOrd="0" presId="urn:microsoft.com/office/officeart/2005/8/layout/pyramid1"/>
    <dgm:cxn modelId="{59AB0D63-48B2-4A78-B2CB-E05616AD1E05}" type="presParOf" srcId="{8C222443-D6D5-437E-8A06-7845FF64044F}" destId="{4E66420A-6794-4210-A8DC-A681DFE94B26}" srcOrd="2" destOrd="0" presId="urn:microsoft.com/office/officeart/2005/8/layout/pyramid1"/>
    <dgm:cxn modelId="{6C0D8242-F2CF-4FA6-B6A4-F73BA3AF9C50}" type="presParOf" srcId="{4E66420A-6794-4210-A8DC-A681DFE94B26}" destId="{3405B94A-B110-4EB0-B99D-680A85764021}" srcOrd="0" destOrd="0" presId="urn:microsoft.com/office/officeart/2005/8/layout/pyramid1"/>
    <dgm:cxn modelId="{BBA25C89-7253-4E99-A6EF-6A595A9DB7BF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Уровень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«ДС №48 г. Челябинска»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6;&#1089;48.&#1088;&#1092;/%D0%B1%D0%B5%D1%80%D0%B5%D0%B6%D0%BB%D0%B8%D0%B2%D1%8B%D0%B5-%D1%82%D0%B5%D1%85%D0%BD%D0%BE%D0%BB%D0%BE%D0%B3%D0%B8%D0%B8/?ysclid=lil6z5vdcc44219808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48 г. Челябинска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Челябинска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МАДОУ «ДС №48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 Бура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сетевого взаимодействия с родителями (законными представителями) воспитанников»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5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10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3 часа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28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мин.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1 час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ВРЕМЕНИ: 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2 часа </a:t>
            </a:r>
            <a:r>
              <a:rPr lang="ru-RU" altLang="ru-RU" b="1" dirty="0" smtClean="0">
                <a:solidFill>
                  <a:srgbClr val="002060"/>
                </a:solidFill>
              </a:rPr>
              <a:t>28 </a:t>
            </a:r>
            <a:r>
              <a:rPr lang="ru-RU" altLang="ru-RU" b="1" dirty="0" smtClean="0">
                <a:solidFill>
                  <a:srgbClr val="002060"/>
                </a:solidFill>
              </a:rPr>
              <a:t>мин.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71%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Снижения временных затрат на подготовку публикаций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Разработан алгоритм согласования  </a:t>
            </a: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 родителями (законными представителями) 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размещаемой информации</a:t>
            </a:r>
          </a:p>
          <a:p>
            <a:pPr algn="ctr">
              <a:defRPr/>
            </a:pPr>
            <a:endParaRPr lang="ru-RU" sz="16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89284" y="3501120"/>
            <a:ext cx="4509446" cy="27982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34610"/>
              </p:ext>
            </p:extLst>
          </p:nvPr>
        </p:nvGraphicFramePr>
        <p:xfrm>
          <a:off x="382822" y="1556792"/>
          <a:ext cx="8229600" cy="155752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88106"/>
                <a:gridCol w="1955353"/>
                <a:gridCol w="2686141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затраты на получение информации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минут*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60 минут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7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Официальная страница МАДОУ «ДС №48 г. Челябинска» ВКонтакте с актуальной информацией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охвата родителей (законных представителей),  использующих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официальную группу ДОУ Вконтакте  для обратной связи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7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согласования с родителями (законными представителями) размещаемой информации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2594" y="313204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*Показатель будет уточнён в процессе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0"/>
          <p:cNvSpPr/>
          <p:nvPr/>
        </p:nvSpPr>
        <p:spPr>
          <a:xfrm>
            <a:off x="7219800" y="4817160"/>
            <a:ext cx="484200" cy="50076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70C0"/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639" y="620640"/>
            <a:ext cx="7714800" cy="791640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b="1">
                <a:latin typeface="Times New Roman" pitchFamily="18"/>
                <a:cs typeface="Times New Roman" pitchFamily="18"/>
              </a:rPr>
              <a:t>Стандартизация процесса (алгоритм)</a:t>
            </a:r>
            <a:br>
              <a:rPr lang="ru-RU" sz="2400" b="1">
                <a:latin typeface="Times New Roman" pitchFamily="18"/>
                <a:cs typeface="Times New Roman" pitchFamily="18"/>
              </a:rPr>
            </a:br>
            <a:r>
              <a:rPr lang="ru-RU" sz="2400" b="1">
                <a:latin typeface="Times New Roman" pitchFamily="18"/>
                <a:cs typeface="Times New Roman" pitchFamily="18"/>
              </a:rPr>
              <a:t>«Алгоритм </a:t>
            </a:r>
            <a:r>
              <a:rPr lang="ru-RU" sz="2400" b="1">
                <a:latin typeface="Times New Roman" pitchFamily="18"/>
                <a:cs typeface="Times New Roman" pitchFamily="2"/>
              </a:rPr>
              <a:t>согласования с родителями размещаемой информации</a:t>
            </a:r>
            <a:r>
              <a:rPr lang="ru-RU" sz="2400" b="1">
                <a:latin typeface="Times New Roman" pitchFamily="18"/>
                <a:cs typeface="Times New Roman" pitchFamily="18"/>
              </a:rPr>
              <a:t>»</a:t>
            </a:r>
          </a:p>
        </p:txBody>
      </p:sp>
      <p:sp>
        <p:nvSpPr>
          <p:cNvPr id="4" name="Заголовок 1"/>
          <p:cNvSpPr/>
          <p:nvPr/>
        </p:nvSpPr>
        <p:spPr>
          <a:xfrm>
            <a:off x="5580000" y="169920"/>
            <a:ext cx="3250800" cy="56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27031" b="32173"/>
          <a:stretch>
            <a:fillRect/>
          </a:stretch>
        </p:blipFill>
        <p:spPr>
          <a:xfrm>
            <a:off x="179280" y="14400"/>
            <a:ext cx="2376000" cy="58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52443" y="1964999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ru-RU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Информирование родителей (законных представителей) об официальной группе Вконтакте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3396443" y="1964999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6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Подписание согласия о размещении фото и видео материалов с ребенком в официальной группе Вконтакте</a:t>
            </a:r>
          </a:p>
        </p:txBody>
      </p:sp>
      <p:sp>
        <p:nvSpPr>
          <p:cNvPr id="8" name="Прямоугольник 5"/>
          <p:cNvSpPr/>
          <p:nvPr/>
        </p:nvSpPr>
        <p:spPr>
          <a:xfrm>
            <a:off x="6240442" y="1954918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300"/>
            </a:pPr>
            <a:r>
              <a:rPr lang="ru-RU" sz="13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Включение детей в списки с отказом или согласием на размещение фото и видео материалов с ребенком в официальной группе Вконтакте (для каждой группы)</a:t>
            </a:r>
          </a:p>
        </p:txBody>
      </p:sp>
      <p:sp>
        <p:nvSpPr>
          <p:cNvPr id="9" name="Прямоугольник 5"/>
          <p:cNvSpPr/>
          <p:nvPr/>
        </p:nvSpPr>
        <p:spPr>
          <a:xfrm>
            <a:off x="3491999" y="5317920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Уточнение списков с отказом или согласием на размещение фото и видео материалов с ребенком в официальной группе Вконтакте</a:t>
            </a:r>
          </a:p>
        </p:txBody>
      </p:sp>
      <p:sp>
        <p:nvSpPr>
          <p:cNvPr id="10" name="Прямоугольник 5"/>
          <p:cNvSpPr/>
          <p:nvPr/>
        </p:nvSpPr>
        <p:spPr>
          <a:xfrm>
            <a:off x="6372000" y="5317920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Актуализация информации о работе официальной группе Вконтакте на общих родительских собраниях (3 раза в год)</a:t>
            </a:r>
          </a:p>
        </p:txBody>
      </p:sp>
      <p:sp>
        <p:nvSpPr>
          <p:cNvPr id="12" name="Прямоугольник 5"/>
          <p:cNvSpPr/>
          <p:nvPr/>
        </p:nvSpPr>
        <p:spPr>
          <a:xfrm>
            <a:off x="6263999" y="3687161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Передача списков воспитателям групп</a:t>
            </a:r>
          </a:p>
        </p:txBody>
      </p:sp>
      <p:sp>
        <p:nvSpPr>
          <p:cNvPr id="13" name="Прямоугольник 5"/>
          <p:cNvSpPr/>
          <p:nvPr/>
        </p:nvSpPr>
        <p:spPr>
          <a:xfrm>
            <a:off x="684000" y="5317920"/>
            <a:ext cx="2412000" cy="13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B0F0"/>
          </a:solidFill>
          <a:ln w="9360">
            <a:solidFill>
              <a:srgbClr val="4F6228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Передача </a:t>
            </a:r>
            <a:r>
              <a:rPr lang="ru-RU" sz="1800" b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сп</a:t>
            </a:r>
            <a:r>
              <a:rPr lang="ru-RU" sz="1800" b="0" i="0" u="none" strike="noStrike" kern="1200" spc="0" dirty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Lucida Sans Unicode" pitchFamily="2"/>
                <a:cs typeface="Mangal" pitchFamily="2"/>
              </a:rPr>
              <a:t>исков воспитателям групп</a:t>
            </a:r>
          </a:p>
        </p:txBody>
      </p:sp>
      <p:sp>
        <p:nvSpPr>
          <p:cNvPr id="14" name="Стрелка: вниз 26"/>
          <p:cNvSpPr/>
          <p:nvPr/>
        </p:nvSpPr>
        <p:spPr>
          <a:xfrm rot="16200000">
            <a:off x="2939783" y="2449438"/>
            <a:ext cx="484200" cy="429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70C0"/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Стрелка: вниз 26"/>
          <p:cNvSpPr/>
          <p:nvPr/>
        </p:nvSpPr>
        <p:spPr>
          <a:xfrm rot="16200000">
            <a:off x="5783782" y="2464258"/>
            <a:ext cx="484200" cy="429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70C0"/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Стрелка: вниз 26"/>
          <p:cNvSpPr/>
          <p:nvPr/>
        </p:nvSpPr>
        <p:spPr>
          <a:xfrm rot="5400000" flipH="1">
            <a:off x="5895899" y="5715899"/>
            <a:ext cx="484200" cy="46800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70C0"/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7" name="Стрелка: вниз 26"/>
          <p:cNvSpPr/>
          <p:nvPr/>
        </p:nvSpPr>
        <p:spPr>
          <a:xfrm rot="5400000" flipH="1">
            <a:off x="3035339" y="5787540"/>
            <a:ext cx="484200" cy="4291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70C0"/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Стрелка: вниз 10"/>
          <p:cNvSpPr/>
          <p:nvPr/>
        </p:nvSpPr>
        <p:spPr>
          <a:xfrm>
            <a:off x="7204342" y="3281801"/>
            <a:ext cx="484200" cy="40536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0070C0"/>
          </a:soli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004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619672" y="1012426"/>
            <a:ext cx="1944216" cy="512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64189" y="963020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gerd_m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C:\Users\Пользователь\Desktop\Бережливые технологии\фото\UjtKJPIbJU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724438" cy="12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Пользователь\Desktop\Бережливые технологии\фото\I4pzeQc9LI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46" y="1988840"/>
            <a:ext cx="1782906" cy="13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Пользователь\Desktop\Бережливые технологии\фото\X_weOM66Pa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7" y="4293096"/>
            <a:ext cx="1652430" cy="12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Пользователь\Desktop\Бережливые технологии\фото\GOYVDl4oOw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14" y="4221607"/>
            <a:ext cx="1843065" cy="13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:\Users\Пользователь\Desktop\Бережливые технологии\фото\te_hbVU6cx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9304"/>
            <a:ext cx="1209299" cy="16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C:\Users\Пользователь\Desktop\Бережливые технологии\фото\lpYZGJ6l6U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40" y="4097904"/>
            <a:ext cx="2377701" cy="17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7F9214-65B7-4DA9-8E70-1F7568E6EF8E}"/>
              </a:ext>
            </a:extLst>
          </p:cNvPr>
          <p:cNvSpPr/>
          <p:nvPr/>
        </p:nvSpPr>
        <p:spPr>
          <a:xfrm>
            <a:off x="683568" y="1099765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Ссылка на сайт </a:t>
            </a:r>
            <a:r>
              <a:rPr lang="ru-RU" sz="2000" dirty="0" smtClean="0">
                <a:solidFill>
                  <a:srgbClr val="FF0000"/>
                </a:solidFill>
              </a:rPr>
              <a:t>ОО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FDB8E0C-BD3E-44F6-8E70-117F0B963AF4}"/>
              </a:ext>
            </a:extLst>
          </p:cNvPr>
          <p:cNvSpPr/>
          <p:nvPr/>
        </p:nvSpPr>
        <p:spPr>
          <a:xfrm>
            <a:off x="209533" y="1439607"/>
            <a:ext cx="8992911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hlinkClick r:id="rId3"/>
              </a:rPr>
              <a:t>Бережливые технологии — Детский сад №48 г. Челябинска (</a:t>
            </a:r>
            <a:r>
              <a:rPr lang="ru-RU" sz="2000" dirty="0" err="1">
                <a:hlinkClick r:id="rId3"/>
              </a:rPr>
              <a:t>xn</a:t>
            </a:r>
            <a:r>
              <a:rPr lang="ru-RU" sz="2000" dirty="0">
                <a:hlinkClick r:id="rId3"/>
              </a:rPr>
              <a:t>--48-jlc6c.xn--p1ai)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3241"/>
            <a:ext cx="8128273" cy="443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4414" y="669774"/>
            <a:ext cx="7044877" cy="45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33" y="1153001"/>
            <a:ext cx="7455942" cy="52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208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12587"/>
              </p:ext>
            </p:extLst>
          </p:nvPr>
        </p:nvGraphicFramePr>
        <p:xfrm>
          <a:off x="483844" y="1603534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Сообщение информации</a:t>
                      </a:r>
                    </a:p>
                  </a:txBody>
                  <a:tcPr marL="9525" marR="9525" marT="9525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80288"/>
              </p:ext>
            </p:extLst>
          </p:nvPr>
        </p:nvGraphicFramePr>
        <p:xfrm>
          <a:off x="4886178" y="5071122"/>
          <a:ext cx="3928268" cy="13125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Длительное ожидание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передачи фото и видео материалов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Отсутствие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алгоритма согласования с родителями размещаемой информации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Необходимость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уточнения информации у исполнителя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Потеря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актуальности информации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96829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6111973" y="1152667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6205123" y="292472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Пятно 1 60"/>
          <p:cNvSpPr/>
          <p:nvPr/>
        </p:nvSpPr>
        <p:spPr>
          <a:xfrm>
            <a:off x="3995936" y="474835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8163707" y="3008483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Пятно 1 60"/>
          <p:cNvSpPr/>
          <p:nvPr/>
        </p:nvSpPr>
        <p:spPr>
          <a:xfrm>
            <a:off x="8122361" y="121264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42875" y="515047"/>
            <a:ext cx="8948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процесса сетевого взаимодействия с родителями (законными представителями)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воспитанников»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88612"/>
              </p:ext>
            </p:extLst>
          </p:nvPr>
        </p:nvGraphicFramePr>
        <p:xfrm>
          <a:off x="2740598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 мероприятии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51246"/>
              </p:ext>
            </p:extLst>
          </p:nvPr>
        </p:nvGraphicFramePr>
        <p:xfrm>
          <a:off x="4889426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Запрос на фото- и видео- материалы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30725"/>
              </p:ext>
            </p:extLst>
          </p:nvPr>
        </p:nvGraphicFramePr>
        <p:xfrm>
          <a:off x="6985306" y="1643238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фото- и видео- материалов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12-36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28413"/>
              </p:ext>
            </p:extLst>
          </p:nvPr>
        </p:nvGraphicFramePr>
        <p:xfrm>
          <a:off x="411154" y="3419947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Отправка материалов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89662"/>
              </p:ext>
            </p:extLst>
          </p:nvPr>
        </p:nvGraphicFramePr>
        <p:xfrm>
          <a:off x="2748706" y="3424705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фото- и видео-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99838"/>
              </p:ext>
            </p:extLst>
          </p:nvPr>
        </p:nvGraphicFramePr>
        <p:xfrm>
          <a:off x="4921575" y="3424705"/>
          <a:ext cx="1751856" cy="1602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фото- и видео- материалов для публикации с учетом письменных разрешений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24-60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16362"/>
              </p:ext>
            </p:extLst>
          </p:nvPr>
        </p:nvGraphicFramePr>
        <p:xfrm>
          <a:off x="6985306" y="3442105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публикации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24-36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80903"/>
              </p:ext>
            </p:extLst>
          </p:nvPr>
        </p:nvGraphicFramePr>
        <p:xfrm>
          <a:off x="483844" y="5187571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публикации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12-30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60173"/>
              </p:ext>
            </p:extLst>
          </p:nvPr>
        </p:nvGraphicFramePr>
        <p:xfrm>
          <a:off x="2573274" y="5259087"/>
          <a:ext cx="1751856" cy="1249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информации в официальной группе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6218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20770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8</a:t>
            </a:r>
            <a:r>
              <a:rPr lang="ru-RU" sz="1200" b="1" dirty="0"/>
              <a:t>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041565" y="471631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9</a:t>
            </a:r>
            <a:r>
              <a:rPr lang="ru-RU" sz="1200" b="1" dirty="0"/>
              <a:t>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275855" y="4788114"/>
            <a:ext cx="720081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10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4852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право 123"/>
          <p:cNvSpPr/>
          <p:nvPr/>
        </p:nvSpPr>
        <p:spPr>
          <a:xfrm>
            <a:off x="2212459" y="5535774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38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38064"/>
              </p:ext>
            </p:extLst>
          </p:nvPr>
        </p:nvGraphicFramePr>
        <p:xfrm>
          <a:off x="361949" y="1484784"/>
          <a:ext cx="7954467" cy="463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Длительное ожидание передачи фото и видео материалов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отсутствие ограничений на количество предоставляемых фото и видео материалов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публикации исполнителем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Отсутствие алгоритма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согласования с родителями размещаемой информации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разработанного 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алгоритма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согласования с родителями размещаемой информации</a:t>
                      </a:r>
                      <a:endParaRPr lang="ru-RU" altLang="ru-RU" sz="14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Разработанный алгоритм согласовании с родителями размещаемой информации</a:t>
                      </a:r>
                    </a:p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Необходимость уточнения информации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исполнителя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полной информации о мероприятии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публикации исполнителем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Потеря актуальности информации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сотрудников вовлеченных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процесс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публикования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публикации исполнителем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54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25983219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149080"/>
            <a:ext cx="3865563" cy="216024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фото и видео материалов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Отсутствие алгоритма согласования с родителями размещаемой информации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Необходимость уточнения информации у исполнителя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Потеря актуальности информации</a:t>
            </a:r>
            <a:endParaRPr lang="ru-RU" sz="2800" b="1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676134" y="554355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665315" y="554355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81374" y="554355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563888" y="554355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50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9414" y="604555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592668" y="4110318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129595" y="778865"/>
            <a:ext cx="88936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Оптимизация процесса сетевого взаимодействия с родителями (законными представителями) воспитанников»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082238"/>
              </p:ext>
            </p:extLst>
          </p:nvPr>
        </p:nvGraphicFramePr>
        <p:xfrm>
          <a:off x="578941" y="2525881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Сообщение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34318"/>
              </p:ext>
            </p:extLst>
          </p:nvPr>
        </p:nvGraphicFramePr>
        <p:xfrm>
          <a:off x="2824550" y="2528786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 мероприятии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76710"/>
              </p:ext>
            </p:extLst>
          </p:nvPr>
        </p:nvGraphicFramePr>
        <p:xfrm>
          <a:off x="5097660" y="2306007"/>
          <a:ext cx="1751856" cy="1752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фото и видео материалов с учетом письменных разрешений родителей на публикацию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12-30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898966"/>
              </p:ext>
            </p:extLst>
          </p:nvPr>
        </p:nvGraphicFramePr>
        <p:xfrm>
          <a:off x="7250080" y="2471272"/>
          <a:ext cx="1498384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8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публикации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45935"/>
              </p:ext>
            </p:extLst>
          </p:nvPr>
        </p:nvGraphicFramePr>
        <p:xfrm>
          <a:off x="395536" y="4452959"/>
          <a:ext cx="198018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0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Отправка в предложенные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новости официальной группы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877017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370599" y="4850126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18425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606937" y="18579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62200" y="396353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6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5" name="Облако 44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4005137" y="205387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=""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6388398" y="1883799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8297049" y="1971262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880700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94201"/>
              </p:ext>
            </p:extLst>
          </p:nvPr>
        </p:nvGraphicFramePr>
        <p:xfrm>
          <a:off x="5993927" y="4661520"/>
          <a:ext cx="2933746" cy="8534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3, 4  Оформление публикации исполнителем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Разработанный алгоритм согласования с родителями размещаемой информации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4047772" y="4097744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1043608" y="395996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066193"/>
              </p:ext>
            </p:extLst>
          </p:nvPr>
        </p:nvGraphicFramePr>
        <p:xfrm>
          <a:off x="2824550" y="4486495"/>
          <a:ext cx="1751856" cy="1417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 по УВР / 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 размещение информации в официальной группе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672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7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586384"/>
              </p:ext>
            </p:extLst>
          </p:nvPr>
        </p:nvGraphicFramePr>
        <p:xfrm>
          <a:off x="361949" y="1484784"/>
          <a:ext cx="8640761" cy="504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64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80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ожидание передачи фото и видео материалов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инструкции по размещению информации в официальной группе ДОУ Вконтакте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b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Н.Г. Корнеева, педагог-психолог К.С. Кретова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21.04.2023 г. – 26.04.2023 г.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информационной компетенции педагогов.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времени на создание информационных постов в официальной группе ДОУ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80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 для педагогов по обучению создания информационных постов в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официальной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группе ДОУ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Вконтакте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М.А. Баранникова, В.А. Белоцерковец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27.04.2023 г.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</a:tr>
              <a:tr h="518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Отсутствие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алгоритма согласования с родителями размещаемой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алгоритма согласования с родителями размещаемой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СП А.А. Юрпалова, заместитель заведующего по УВР Е.В. Мартынова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28.04.2023 г. –03.05.2023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на согласование с родителями размещаемой информации.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Необходимость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уточнения информации у исполнителя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Закрепление ответственных лиц в каждой группе ДОУ по созданию информационных постов в официальной группе ДОУ Вконтакте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СП А.А. Юрпалова, заместитель заведующего по УВР Е.В. Мартынова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04.05.2023 г. – 05.04.2023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на создание информационных постов в официальной группе ДОУ Вконтакте.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Потеря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актуальности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регламента размещения информации ответственными лицами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b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Н.Г. Корнеева, педагог-психолог К.С. Кретова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04.05.2023 г. – 05.04.2023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Своевременное оповещение родителей мероприятиях проходящих в ДОУ.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4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294422"/>
              </p:ext>
            </p:extLst>
          </p:nvPr>
        </p:nvGraphicFramePr>
        <p:xfrm>
          <a:off x="361949" y="1484784"/>
          <a:ext cx="8640761" cy="399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/>
                <a:gridCol w="20882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585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8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Апробация процесса оптимизации процесса сетевого взаимодействия с родителями (законными представителями) воспитанников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заместитель заведующего по УВР Е.В. Мартынова, старший воспитатель Н.Г. Корнеева, педагог-психолог К.С. Кретова,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М.А. Баранникова, В.А. Белоцерковец.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08.05.2023 г. – 19.05.2023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Рациональное использование времени и ресурсов.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Эффективная организация воспитательного процесса вследствие получения и использования обратной связи от родителей (законных представителей).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Высокая активность обращения родителей (законных представителей) к   официальной группе ДОУ Вконтакте 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8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Анализ и оценка достижения целевых показателей проекта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заведующий О.А.Бура,    руководитель СП А.А. Юрпалова, заместитель заведующего по УВР Е.В. Мартынова, старший воспитатель Н.Г. Корнеева, педагог-психолог К.С. Кретова,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М.А. Баранникова, В.А. Белоцерковец.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19.05.2023 г. – 02.06.2023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 Сокращение временных затрат на получение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Увеличение процента охвата родителей (законных представителей),  использующих  официальную группу ДОУ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Вконтакте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для обратной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Создан алгоритм согласования с родителями (законными представителями) размещаемой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4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font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размещению информации в официальной группе ДОУ Вконтакте</a:t>
            </a:r>
          </a:p>
          <a:p>
            <a:pPr algn="just" font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 мастер-класс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по обучению создания информационных постов в официальной группе ДОУ Вконтакте</a:t>
            </a:r>
          </a:p>
          <a:p>
            <a:pPr algn="just" font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Разработан алгоритм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согласования с родителями размещаемой информации</a:t>
            </a:r>
          </a:p>
          <a:p>
            <a:pPr algn="just" font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Закреплены ответственные лица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группе ДОУ по созданию информационных постов в официальной группе ДОУ Вконтакте</a:t>
            </a:r>
          </a:p>
          <a:p>
            <a:pPr algn="just" font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Разработан регламент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информации ответственными лицами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1273</Words>
  <Application>Microsoft Office PowerPoint</Application>
  <PresentationFormat>Экран (4:3)</PresentationFormat>
  <Paragraphs>282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think-cell Slide</vt:lpstr>
      <vt:lpstr>Администрация города Челябинска</vt:lpstr>
      <vt:lpstr>Презентация PowerPoint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Презентация PowerPoint</vt:lpstr>
      <vt:lpstr>Достигнутые результаты (было и стало) </vt:lpstr>
      <vt:lpstr>Презентация PowerPoint</vt:lpstr>
      <vt:lpstr>Стандартизация процесса (алгоритм) «Алгоритм согласования с родителями размещаемой информации»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135</cp:revision>
  <cp:lastPrinted>2019-04-25T09:14:46Z</cp:lastPrinted>
  <dcterms:created xsi:type="dcterms:W3CDTF">2018-08-20T14:01:12Z</dcterms:created>
  <dcterms:modified xsi:type="dcterms:W3CDTF">2023-06-08T07:22:35Z</dcterms:modified>
</cp:coreProperties>
</file>